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89838" cy="9875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 userDrawn="1">
          <p15:clr>
            <a:srgbClr val="A4A3A4"/>
          </p15:clr>
        </p15:guide>
        <p15:guide id="2" pos="23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72" y="216"/>
      </p:cViewPr>
      <p:guideLst>
        <p:guide orient="horz" pos="3063"/>
        <p:guide pos="23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1616255"/>
            <a:ext cx="6451362" cy="3438255"/>
          </a:xfrm>
        </p:spPr>
        <p:txBody>
          <a:bodyPr anchor="b"/>
          <a:lstStyle>
            <a:lvl1pPr algn="ctr"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730" y="5187102"/>
            <a:ext cx="5692379" cy="2384374"/>
          </a:xfrm>
        </p:spPr>
        <p:txBody>
          <a:bodyPr/>
          <a:lstStyle>
            <a:lvl1pPr marL="0" indent="0" algn="ctr">
              <a:buNone/>
              <a:defRPr sz="1992"/>
            </a:lvl1pPr>
            <a:lvl2pPr marL="379476" indent="0" algn="ctr">
              <a:buNone/>
              <a:defRPr sz="1660"/>
            </a:lvl2pPr>
            <a:lvl3pPr marL="758952" indent="0" algn="ctr">
              <a:buNone/>
              <a:defRPr sz="1494"/>
            </a:lvl3pPr>
            <a:lvl4pPr marL="1138428" indent="0" algn="ctr">
              <a:buNone/>
              <a:defRPr sz="1328"/>
            </a:lvl4pPr>
            <a:lvl5pPr marL="1517904" indent="0" algn="ctr">
              <a:buNone/>
              <a:defRPr sz="1328"/>
            </a:lvl5pPr>
            <a:lvl6pPr marL="1897380" indent="0" algn="ctr">
              <a:buNone/>
              <a:defRPr sz="1328"/>
            </a:lvl6pPr>
            <a:lvl7pPr marL="2276856" indent="0" algn="ctr">
              <a:buNone/>
              <a:defRPr sz="1328"/>
            </a:lvl7pPr>
            <a:lvl8pPr marL="2656332" indent="0" algn="ctr">
              <a:buNone/>
              <a:defRPr sz="1328"/>
            </a:lvl8pPr>
            <a:lvl9pPr marL="3035808" indent="0" algn="ctr">
              <a:buNone/>
              <a:defRPr sz="13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4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1478" y="525797"/>
            <a:ext cx="1636559" cy="83693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1802" y="525797"/>
            <a:ext cx="4814803" cy="83693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3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9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9" y="2462104"/>
            <a:ext cx="6546235" cy="4108074"/>
          </a:xfrm>
        </p:spPr>
        <p:txBody>
          <a:bodyPr anchor="b"/>
          <a:lstStyle>
            <a:lvl1pPr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9" y="6609042"/>
            <a:ext cx="6546235" cy="2160339"/>
          </a:xfrm>
        </p:spPr>
        <p:txBody>
          <a:bodyPr/>
          <a:lstStyle>
            <a:lvl1pPr marL="0" indent="0">
              <a:buNone/>
              <a:defRPr sz="1992">
                <a:solidFill>
                  <a:schemeClr val="tx1"/>
                </a:solidFill>
              </a:defRPr>
            </a:lvl1pPr>
            <a:lvl2pPr marL="379476" indent="0">
              <a:buNone/>
              <a:defRPr sz="1660">
                <a:solidFill>
                  <a:schemeClr val="tx1">
                    <a:tint val="75000"/>
                  </a:schemeClr>
                </a:solidFill>
              </a:defRPr>
            </a:lvl2pPr>
            <a:lvl3pPr marL="758952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3pPr>
            <a:lvl4pPr marL="113842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51790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189738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276856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265633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03580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801" y="2628985"/>
            <a:ext cx="3225681" cy="62661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356" y="2628985"/>
            <a:ext cx="3225681" cy="62661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6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525799"/>
            <a:ext cx="6546235" cy="1908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791" y="2420953"/>
            <a:ext cx="3210857" cy="1186471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791" y="3607424"/>
            <a:ext cx="3210857" cy="53059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2356" y="2420953"/>
            <a:ext cx="3226670" cy="1186471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2356" y="3607424"/>
            <a:ext cx="3226670" cy="53059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7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5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658389"/>
            <a:ext cx="2447920" cy="2304362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670" y="1421940"/>
            <a:ext cx="3842355" cy="7018246"/>
          </a:xfrm>
        </p:spPr>
        <p:txBody>
          <a:bodyPr/>
          <a:lstStyle>
            <a:lvl1pPr>
              <a:defRPr sz="2656"/>
            </a:lvl1pPr>
            <a:lvl2pPr>
              <a:defRPr sz="2324"/>
            </a:lvl2pPr>
            <a:lvl3pPr>
              <a:defRPr sz="1992"/>
            </a:lvl3pPr>
            <a:lvl4pPr>
              <a:defRPr sz="1660"/>
            </a:lvl4pPr>
            <a:lvl5pPr>
              <a:defRPr sz="1660"/>
            </a:lvl5pPr>
            <a:lvl6pPr>
              <a:defRPr sz="1660"/>
            </a:lvl6pPr>
            <a:lvl7pPr>
              <a:defRPr sz="1660"/>
            </a:lvl7pPr>
            <a:lvl8pPr>
              <a:defRPr sz="1660"/>
            </a:lvl8pPr>
            <a:lvl9pPr>
              <a:defRPr sz="16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2962752"/>
            <a:ext cx="2447920" cy="5488863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658389"/>
            <a:ext cx="2447920" cy="2304362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6670" y="1421940"/>
            <a:ext cx="3842355" cy="7018246"/>
          </a:xfrm>
        </p:spPr>
        <p:txBody>
          <a:bodyPr anchor="t"/>
          <a:lstStyle>
            <a:lvl1pPr marL="0" indent="0">
              <a:buNone/>
              <a:defRPr sz="2656"/>
            </a:lvl1pPr>
            <a:lvl2pPr marL="379476" indent="0">
              <a:buNone/>
              <a:defRPr sz="2324"/>
            </a:lvl2pPr>
            <a:lvl3pPr marL="758952" indent="0">
              <a:buNone/>
              <a:defRPr sz="1992"/>
            </a:lvl3pPr>
            <a:lvl4pPr marL="1138428" indent="0">
              <a:buNone/>
              <a:defRPr sz="1660"/>
            </a:lvl4pPr>
            <a:lvl5pPr marL="1517904" indent="0">
              <a:buNone/>
              <a:defRPr sz="1660"/>
            </a:lvl5pPr>
            <a:lvl6pPr marL="1897380" indent="0">
              <a:buNone/>
              <a:defRPr sz="1660"/>
            </a:lvl6pPr>
            <a:lvl7pPr marL="2276856" indent="0">
              <a:buNone/>
              <a:defRPr sz="1660"/>
            </a:lvl7pPr>
            <a:lvl8pPr marL="2656332" indent="0">
              <a:buNone/>
              <a:defRPr sz="1660"/>
            </a:lvl8pPr>
            <a:lvl9pPr marL="3035808" indent="0">
              <a:buNone/>
              <a:defRPr sz="16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2962752"/>
            <a:ext cx="2447920" cy="5488863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0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802" y="525799"/>
            <a:ext cx="6546235" cy="1908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802" y="2628985"/>
            <a:ext cx="6546235" cy="6266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801" y="9153441"/>
            <a:ext cx="1707714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65C5-9411-4907-88FD-994A1B36271A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134" y="9153441"/>
            <a:ext cx="2561570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0323" y="9153441"/>
            <a:ext cx="1707714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8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8952" rtl="0" eaLnBrk="1" latinLnBrk="0" hangingPunct="1">
        <a:lnSpc>
          <a:spcPct val="90000"/>
        </a:lnSpc>
        <a:spcBef>
          <a:spcPct val="0"/>
        </a:spcBef>
        <a:buNone/>
        <a:defRPr sz="36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738" indent="-189738" algn="l" defTabSz="758952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6921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94869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0" kern="1200">
          <a:solidFill>
            <a:schemeClr val="tx1"/>
          </a:solidFill>
          <a:latin typeface="+mn-lt"/>
          <a:ea typeface="+mn-ea"/>
          <a:cs typeface="+mn-cs"/>
        </a:defRPr>
      </a:lvl3pPr>
      <a:lvl4pPr marL="132816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707642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2087118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46659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84607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22554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1pPr>
      <a:lvl2pPr marL="37947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2pPr>
      <a:lvl3pPr marL="75895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3842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517904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189738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27685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65633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03580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guillory@Madison-school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65AF14A-79DF-F045-9143-6F3419C9C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65595"/>
              </p:ext>
            </p:extLst>
          </p:nvPr>
        </p:nvGraphicFramePr>
        <p:xfrm>
          <a:off x="3935392" y="2668250"/>
          <a:ext cx="3421154" cy="2804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69683">
                  <a:extLst>
                    <a:ext uri="{9D8B030D-6E8A-4147-A177-3AD203B41FA5}">
                      <a16:colId xmlns:a16="http://schemas.microsoft.com/office/drawing/2014/main" val="2375331246"/>
                    </a:ext>
                  </a:extLst>
                </a:gridCol>
                <a:gridCol w="251471">
                  <a:extLst>
                    <a:ext uri="{9D8B030D-6E8A-4147-A177-3AD203B41FA5}">
                      <a16:colId xmlns:a16="http://schemas.microsoft.com/office/drawing/2014/main" val="120658219"/>
                    </a:ext>
                  </a:extLst>
                </a:gridCol>
              </a:tblGrid>
              <a:tr h="2502764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Skills for the week 3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:</a:t>
                      </a: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Reading-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Ask and answer questions: who what where when how and why. Main topic and key details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Language-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simple sentences-capitalization and punctuation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Phonics-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Magic e blends words and words with –es /z/</a:t>
                      </a: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Writing-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Narrative Baseline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Math-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adding and subtracting within 10 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Social Studies-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Citizenship/community   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endParaRPr lang="en-US" sz="1200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0366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86B1E9A-0620-F946-9712-1EC214ED64BF}"/>
              </a:ext>
            </a:extLst>
          </p:cNvPr>
          <p:cNvSpPr txBox="1"/>
          <p:nvPr/>
        </p:nvSpPr>
        <p:spPr>
          <a:xfrm>
            <a:off x="247652" y="6458992"/>
            <a:ext cx="3509168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Please send back all forms ASAP!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Pay on “</a:t>
            </a:r>
            <a:r>
              <a:rPr lang="en-US" sz="1200" b="1" dirty="0" err="1">
                <a:latin typeface="HELLOTEACHER" panose="02000603000000000000" pitchFamily="2" charset="0"/>
                <a:ea typeface="HELLOTEACHER" panose="02000603000000000000" pitchFamily="2" charset="0"/>
              </a:rPr>
              <a:t>MySchoolBucks</a:t>
            </a: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” on Madison county website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PTO Fee $10   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Supply Fee $40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Chrome Book Fee $25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Your child can bring a sweater to class. Our Classroom sometimes gets cool! 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Wear tennis shoes on PE day (Tuesday)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Sign your child’s BLUE Take Home Folder every day.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Make sure to send a pair of headphones/earphones.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50" dirty="0">
              <a:latin typeface="HelloHappy" panose="02000603000000000000" pitchFamily="2" charset="0"/>
              <a:ea typeface="HelloHappy" panose="02000603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EB59EA-3CA4-D741-81B4-34EE5A3D7A98}"/>
              </a:ext>
            </a:extLst>
          </p:cNvPr>
          <p:cNvSpPr txBox="1"/>
          <p:nvPr/>
        </p:nvSpPr>
        <p:spPr>
          <a:xfrm>
            <a:off x="3645795" y="8923249"/>
            <a:ext cx="381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LOTEACHER" panose="02000603000000000000" pitchFamily="2" charset="0"/>
                <a:ea typeface="HELLOTEACHER" panose="02000603000000000000" pitchFamily="2" charset="0"/>
              </a:rPr>
              <a:t>Theme: “You‘ve got a friend in ME!”</a:t>
            </a:r>
          </a:p>
          <a:p>
            <a:pPr algn="ctr"/>
            <a:r>
              <a:rPr lang="en-US" b="1" dirty="0">
                <a:latin typeface="HELLOTEACHER" panose="02000603000000000000" pitchFamily="2" charset="0"/>
                <a:ea typeface="HELLOTEACHER" panose="02000603000000000000" pitchFamily="2" charset="0"/>
              </a:rPr>
              <a:t>Character Trait: RESPONSIBILITY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D518886-FBFA-2A5E-C12A-C83C84108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986810"/>
              </p:ext>
            </p:extLst>
          </p:nvPr>
        </p:nvGraphicFramePr>
        <p:xfrm>
          <a:off x="335666" y="2668250"/>
          <a:ext cx="3421154" cy="28875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9267">
                  <a:extLst>
                    <a:ext uri="{9D8B030D-6E8A-4147-A177-3AD203B41FA5}">
                      <a16:colId xmlns:a16="http://schemas.microsoft.com/office/drawing/2014/main" val="3397280419"/>
                    </a:ext>
                  </a:extLst>
                </a:gridCol>
                <a:gridCol w="1961887">
                  <a:extLst>
                    <a:ext uri="{9D8B030D-6E8A-4147-A177-3AD203B41FA5}">
                      <a16:colId xmlns:a16="http://schemas.microsoft.com/office/drawing/2014/main" val="42800889"/>
                    </a:ext>
                  </a:extLst>
                </a:gridCol>
              </a:tblGrid>
              <a:tr h="69389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August 22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nd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-26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STAR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633261"/>
                  </a:ext>
                </a:extLst>
              </a:tr>
              <a:tr h="69389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August 26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PBIS Kickoff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20296"/>
                  </a:ext>
                </a:extLst>
              </a:tr>
              <a:tr h="70947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September 5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LABOR DAY!-NO SCHOOL! 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  <a:sym typeface="Wingdings" pitchFamily="2" charset="2"/>
                        </a:rPr>
                        <a:t></a:t>
                      </a:r>
                      <a:endParaRPr lang="en-US" sz="1600" b="1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96195"/>
                  </a:ext>
                </a:extLst>
              </a:tr>
              <a:tr h="79034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September 13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PTO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8944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60E8008-4AF3-1414-ED37-3B2CDFB09C48}"/>
              </a:ext>
            </a:extLst>
          </p:cNvPr>
          <p:cNvSpPr txBox="1"/>
          <p:nvPr/>
        </p:nvSpPr>
        <p:spPr>
          <a:xfrm>
            <a:off x="0" y="8800139"/>
            <a:ext cx="37964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HELLOTEACHER" panose="02000603000000000000" pitchFamily="2" charset="0"/>
                <a:ea typeface="HELLOTEACHER" panose="02000603000000000000" pitchFamily="2" charset="0"/>
              </a:rPr>
              <a:t>Ann Smith Elementary</a:t>
            </a:r>
          </a:p>
          <a:p>
            <a:pPr algn="ctr"/>
            <a:r>
              <a:rPr lang="en-US" sz="1800" dirty="0">
                <a:latin typeface="HELLOTEACHER" panose="02000603000000000000" pitchFamily="2" charset="0"/>
                <a:ea typeface="HELLOTEACHER" panose="02000603000000000000" pitchFamily="2" charset="0"/>
              </a:rPr>
              <a:t>601-856-6621</a:t>
            </a:r>
          </a:p>
          <a:p>
            <a:pPr algn="ctr"/>
            <a:r>
              <a:rPr lang="en-US" sz="1600" dirty="0">
                <a:latin typeface="HELLOTEACHER" panose="02000603000000000000" pitchFamily="2" charset="0"/>
                <a:ea typeface="HELLOTEACHER" panose="02000603000000000000" pitchFamily="2" charset="0"/>
                <a:hlinkClick r:id="rId3"/>
              </a:rPr>
              <a:t>atompkins@Madison-schools.com</a:t>
            </a:r>
            <a:r>
              <a:rPr lang="en-US" sz="1600" dirty="0">
                <a:latin typeface="HELLOCHUNKY" panose="02000603000000000000" pitchFamily="2" charset="0"/>
                <a:ea typeface="HELLOCHUNKY" panose="02000603000000000000" pitchFamily="2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8F0475-991C-1845-C6F9-EB819E22670D}"/>
              </a:ext>
            </a:extLst>
          </p:cNvPr>
          <p:cNvSpPr txBox="1"/>
          <p:nvPr/>
        </p:nvSpPr>
        <p:spPr>
          <a:xfrm>
            <a:off x="1761067" y="1565052"/>
            <a:ext cx="54146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 Ms. Tompkins’ Newsletter    </a:t>
            </a:r>
            <a:r>
              <a:rPr lang="en-US" sz="1800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August 22-26, 2022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A04A0-1307-8138-7B1F-B5314BAEBD5D}"/>
              </a:ext>
            </a:extLst>
          </p:cNvPr>
          <p:cNvSpPr txBox="1"/>
          <p:nvPr/>
        </p:nvSpPr>
        <p:spPr>
          <a:xfrm>
            <a:off x="3990789" y="5472410"/>
            <a:ext cx="331036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HELLOTEACHER" panose="02000603000000000000" pitchFamily="2" charset="0"/>
                <a:ea typeface="HELLOTEACHER" panose="02000603000000000000" pitchFamily="2" charset="0"/>
              </a:rPr>
              <a:t>Week 3</a:t>
            </a:r>
            <a:endParaRPr lang="en-US" sz="1400" u="heavy" dirty="0">
              <a:latin typeface="HELLOTEACHER" panose="02000603000000000000" pitchFamily="2" charset="0"/>
              <a:ea typeface="HELLOTEACHER" panose="02000603000000000000" pitchFamily="2" charset="0"/>
            </a:endParaRPr>
          </a:p>
          <a:p>
            <a:pPr algn="ctr"/>
            <a:r>
              <a:rPr lang="en-US" sz="1400" u="heavy" dirty="0">
                <a:latin typeface="HELLOTEACHER" panose="02000603000000000000" pitchFamily="2" charset="0"/>
                <a:ea typeface="HELLOTEACHER" panose="02000603000000000000" pitchFamily="2" charset="0"/>
              </a:rPr>
              <a:t>Word Wall Words</a:t>
            </a:r>
            <a:r>
              <a:rPr lang="en-US" sz="1400" dirty="0">
                <a:latin typeface="HELLOTEACHER" panose="02000603000000000000" pitchFamily="2" charset="0"/>
                <a:ea typeface="HELLOTEACHER" panose="02000603000000000000" pitchFamily="2" charset="0"/>
              </a:rPr>
              <a:t>- Silent e (long vowel)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stove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snake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trade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flute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broke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close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pride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stripe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grape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Spoke</a:t>
            </a:r>
            <a:endParaRPr lang="en-US" sz="1400" dirty="0">
              <a:latin typeface="HELLOTEACHER" panose="02000603000000000000" pitchFamily="2" charset="0"/>
              <a:ea typeface="HELLOTEACHER" panose="02000603000000000000" pitchFamily="2" charset="0"/>
            </a:endParaRPr>
          </a:p>
          <a:p>
            <a:r>
              <a:rPr lang="en-US" sz="1400" dirty="0">
                <a:latin typeface="HELLOTEACHER" panose="02000603000000000000" pitchFamily="2" charset="0"/>
                <a:ea typeface="HELLOTEACHER" panose="02000603000000000000" pitchFamily="2" charset="0"/>
              </a:rPr>
              <a:t>RED WORD- </a:t>
            </a:r>
            <a:r>
              <a:rPr lang="en-US" sz="1600" b="1" dirty="0">
                <a:latin typeface="HELLOTEACHER" panose="02000603000000000000" pitchFamily="2" charset="0"/>
                <a:ea typeface="HELLOTEACHER" panose="02000603000000000000" pitchFamily="2" charset="0"/>
              </a:rPr>
              <a:t>said</a:t>
            </a:r>
          </a:p>
        </p:txBody>
      </p:sp>
    </p:spTree>
    <p:extLst>
      <p:ext uri="{BB962C8B-B14F-4D97-AF65-F5344CB8AC3E}">
        <p14:creationId xmlns:p14="http://schemas.microsoft.com/office/powerpoint/2010/main" val="16839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27542</TotalTime>
  <Words>211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HELLOCHUNKY</vt:lpstr>
      <vt:lpstr>HelloHappy</vt:lpstr>
      <vt:lpstr>HELLOTEACHER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Janae Van Orman</dc:creator>
  <cp:lastModifiedBy>Tompkins, Allyson</cp:lastModifiedBy>
  <cp:revision>117</cp:revision>
  <cp:lastPrinted>2022-08-19T11:51:53Z</cp:lastPrinted>
  <dcterms:created xsi:type="dcterms:W3CDTF">2018-09-05T00:08:38Z</dcterms:created>
  <dcterms:modified xsi:type="dcterms:W3CDTF">2022-08-19T20:01:55Z</dcterms:modified>
</cp:coreProperties>
</file>